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87" r:id="rId4"/>
    <p:sldId id="289" r:id="rId5"/>
    <p:sldId id="291" r:id="rId6"/>
    <p:sldId id="258" r:id="rId7"/>
    <p:sldId id="288" r:id="rId8"/>
    <p:sldId id="292" r:id="rId9"/>
    <p:sldId id="293" r:id="rId10"/>
    <p:sldId id="294" r:id="rId11"/>
    <p:sldId id="295" r:id="rId12"/>
    <p:sldId id="296" r:id="rId13"/>
    <p:sldId id="298" r:id="rId14"/>
    <p:sldId id="29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986" y="733773"/>
            <a:ext cx="10794570" cy="2971801"/>
          </a:xfrm>
        </p:spPr>
        <p:txBody>
          <a:bodyPr>
            <a:noAutofit/>
          </a:bodyPr>
          <a:lstStyle/>
          <a:p>
            <a:pPr marL="0" marR="0" indent="450215" algn="ctr">
              <a:spcBef>
                <a:spcPts val="0"/>
              </a:spcBef>
              <a:spcAft>
                <a:spcPts val="0"/>
              </a:spcAft>
            </a:pPr>
            <a:r>
              <a:rPr lang="lt-LT" sz="40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BĮ „KLAIPĖDOS PAPLŪDIMIAI“ </a:t>
            </a:r>
            <a:br>
              <a:rPr lang="lt-LT" sz="40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</a:br>
            <a:r>
              <a:rPr lang="lt-LT" sz="40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PERDUOTŲ  KRANTINIŲ </a:t>
            </a:r>
            <a:r>
              <a:rPr lang="lt-LT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</a:rPr>
              <a:t>APŽVALGOS</a:t>
            </a:r>
            <a:r>
              <a:rPr lang="lt-LT" sz="4000" spc="-28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</a:rPr>
              <a:t>   </a:t>
            </a:r>
            <a:r>
              <a:rPr lang="lt-LT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</a:rPr>
              <a:t>ATASKAITA</a:t>
            </a:r>
            <a:endParaRPr lang="lt-LT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Antrinis pavadinimas 5">
            <a:extLst>
              <a:ext uri="{FF2B5EF4-FFF2-40B4-BE49-F238E27FC236}">
                <a16:creationId xmlns:a16="http://schemas.microsoft.com/office/drawing/2014/main" id="{C6F27B51-F63C-0C2B-8C6A-FC88825AF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5574" y="4897750"/>
            <a:ext cx="2634711" cy="1177584"/>
          </a:xfrm>
        </p:spPr>
        <p:txBody>
          <a:bodyPr>
            <a:normAutofit/>
          </a:bodyPr>
          <a:lstStyle/>
          <a:p>
            <a:pPr algn="ctr"/>
            <a:r>
              <a:rPr lang="lt-LT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Klaipėda</a:t>
            </a:r>
          </a:p>
          <a:p>
            <a:pPr algn="ctr"/>
            <a:r>
              <a:rPr lang="lt-LT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m. lapkričio 21 d.</a:t>
            </a:r>
            <a:endParaRPr lang="en-US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6891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(Nuo mokyklos gatvės tilto iki geležinkelio tilto)</a:t>
            </a:r>
            <a:endParaRPr lang="en-US" sz="2000" cap="all" dirty="0">
              <a:solidFill>
                <a:srgbClr val="FF0000"/>
              </a:solidFill>
            </a:endParaRPr>
          </a:p>
        </p:txBody>
      </p:sp>
      <p:pic>
        <p:nvPicPr>
          <p:cNvPr id="8" name="image22.jpeg">
            <a:extLst>
              <a:ext uri="{FF2B5EF4-FFF2-40B4-BE49-F238E27FC236}">
                <a16:creationId xmlns:a16="http://schemas.microsoft.com/office/drawing/2014/main" id="{5F1B5408-EC81-EF3C-C6BA-BFB8495CADC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4727" y="1538442"/>
            <a:ext cx="3535950" cy="1658293"/>
          </a:xfrm>
          <a:prstGeom prst="rect">
            <a:avLst/>
          </a:prstGeom>
        </p:spPr>
      </p:pic>
      <p:pic>
        <p:nvPicPr>
          <p:cNvPr id="17" name="image29.jpeg">
            <a:extLst>
              <a:ext uri="{FF2B5EF4-FFF2-40B4-BE49-F238E27FC236}">
                <a16:creationId xmlns:a16="http://schemas.microsoft.com/office/drawing/2014/main" id="{F6D633ED-A8F5-76BF-B2AF-902F83E7421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761" y="1538442"/>
            <a:ext cx="3512230" cy="1634203"/>
          </a:xfrm>
          <a:prstGeom prst="rect">
            <a:avLst/>
          </a:prstGeom>
        </p:spPr>
      </p:pic>
      <p:pic>
        <p:nvPicPr>
          <p:cNvPr id="6" name="image3.jpeg">
            <a:extLst>
              <a:ext uri="{FF2B5EF4-FFF2-40B4-BE49-F238E27FC236}">
                <a16:creationId xmlns:a16="http://schemas.microsoft.com/office/drawing/2014/main" id="{F628D578-D1F1-1CBE-0F20-5176432DEC7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87040" y="1538442"/>
            <a:ext cx="3503415" cy="1634203"/>
          </a:xfrm>
          <a:prstGeom prst="rect">
            <a:avLst/>
          </a:prstGeom>
        </p:spPr>
      </p:pic>
      <p:pic>
        <p:nvPicPr>
          <p:cNvPr id="16" name="image26.jpeg">
            <a:extLst>
              <a:ext uri="{FF2B5EF4-FFF2-40B4-BE49-F238E27FC236}">
                <a16:creationId xmlns:a16="http://schemas.microsoft.com/office/drawing/2014/main" id="{60B45FAE-FAAA-FB7D-076C-FA9A79DEA76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68162" y="1538442"/>
            <a:ext cx="3535950" cy="1658950"/>
          </a:xfrm>
          <a:prstGeom prst="rect">
            <a:avLst/>
          </a:prstGeom>
        </p:spPr>
      </p:pic>
      <p:pic>
        <p:nvPicPr>
          <p:cNvPr id="18" name="image28.jpeg">
            <a:extLst>
              <a:ext uri="{FF2B5EF4-FFF2-40B4-BE49-F238E27FC236}">
                <a16:creationId xmlns:a16="http://schemas.microsoft.com/office/drawing/2014/main" id="{9D9E1D8E-DB9D-F2BA-3217-2DAD9C12C9E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68162" y="3952067"/>
            <a:ext cx="3739267" cy="1530199"/>
          </a:xfrm>
          <a:prstGeom prst="rect">
            <a:avLst/>
          </a:prstGeom>
        </p:spPr>
      </p:pic>
      <p:pic>
        <p:nvPicPr>
          <p:cNvPr id="20" name="image23.jpeg">
            <a:extLst>
              <a:ext uri="{FF2B5EF4-FFF2-40B4-BE49-F238E27FC236}">
                <a16:creationId xmlns:a16="http://schemas.microsoft.com/office/drawing/2014/main" id="{6D675F23-056E-B267-33FC-A8C4254065DC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68251" y="5006620"/>
            <a:ext cx="3629585" cy="1681837"/>
          </a:xfrm>
          <a:prstGeom prst="rect">
            <a:avLst/>
          </a:prstGeom>
        </p:spPr>
      </p:pic>
      <p:pic>
        <p:nvPicPr>
          <p:cNvPr id="21" name="image30.jpeg">
            <a:extLst>
              <a:ext uri="{FF2B5EF4-FFF2-40B4-BE49-F238E27FC236}">
                <a16:creationId xmlns:a16="http://schemas.microsoft.com/office/drawing/2014/main" id="{6DF62339-C817-0C26-0799-5BF5AE8F19B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954" y="3967013"/>
            <a:ext cx="3577187" cy="1530199"/>
          </a:xfrm>
          <a:prstGeom prst="rect">
            <a:avLst/>
          </a:prstGeom>
        </p:spPr>
      </p:pic>
      <p:pic>
        <p:nvPicPr>
          <p:cNvPr id="22" name="image8.jpeg">
            <a:extLst>
              <a:ext uri="{FF2B5EF4-FFF2-40B4-BE49-F238E27FC236}">
                <a16:creationId xmlns:a16="http://schemas.microsoft.com/office/drawing/2014/main" id="{07C2F223-248F-6CDF-0B2A-7B2DEC1373FD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72681" y="5006620"/>
            <a:ext cx="3542006" cy="163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75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04722" y="1790592"/>
            <a:ext cx="10874028" cy="49525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lvl="2" indent="-457200"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Vizualiai 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techninė</a:t>
            </a:r>
            <a:r>
              <a:rPr lang="lt-LT" sz="2000" cap="all" spc="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būklė patenkinama. Krantinės konstrukcija gelžbetoninė, vietomis yra pažeista, suskilusi,</a:t>
            </a:r>
            <a:r>
              <a:rPr lang="lt-LT" sz="2000" cap="all" spc="-28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medinės</a:t>
            </a:r>
            <a:r>
              <a:rPr lang="lt-LT" sz="2000" cap="all" spc="-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konstrukcijos</a:t>
            </a:r>
            <a:r>
              <a:rPr lang="lt-LT" sz="2000" cap="all" spc="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yra</a:t>
            </a:r>
            <a:r>
              <a:rPr lang="lt-LT" sz="2000" cap="all" spc="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sudūlėjusios.  Reikalinga ekspertizė ir techninės dokumentacijos atnaujinimas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prieinamumas užtikrintas, išskyrus UAB „laivytė“ teritorijoje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Krantinės nepritaikytos 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švartavimui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Dalį  krantinės, šalia irklavimo centro, naudoja VŠĮ „Irklavimo centras“ savo reikmėms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Dalis Krantinės ir toliau gali būti naudojama VŠĮ „irklavimo centro“ reikmėms. Dėl kitų krantinių panaudojimo perspektyvos turi būti atlikta analizė</a:t>
            </a: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7147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(Nuo mokyklos gatvės tilto iki geležinkelio tilto)</a:t>
            </a:r>
            <a:endParaRPr lang="en-US" sz="2000" cap="all" dirty="0">
              <a:solidFill>
                <a:srgbClr val="FF0000"/>
              </a:solidFill>
            </a:endParaRPr>
          </a:p>
          <a:p>
            <a:endParaRPr lang="en-US" sz="2000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627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(smiltynė)</a:t>
            </a:r>
            <a:endParaRPr lang="en-US" sz="2000" cap="all" dirty="0">
              <a:solidFill>
                <a:srgbClr val="FF0000"/>
              </a:solidFill>
            </a:endParaRPr>
          </a:p>
        </p:txBody>
      </p:sp>
      <p:pic>
        <p:nvPicPr>
          <p:cNvPr id="3" name="image104.jpeg">
            <a:extLst>
              <a:ext uri="{FF2B5EF4-FFF2-40B4-BE49-F238E27FC236}">
                <a16:creationId xmlns:a16="http://schemas.microsoft.com/office/drawing/2014/main" id="{554B4E0D-3C18-A539-08F3-C37BC0995DA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50337" y="1433542"/>
            <a:ext cx="7014857" cy="2421553"/>
          </a:xfrm>
          <a:prstGeom prst="rect">
            <a:avLst/>
          </a:prstGeom>
        </p:spPr>
      </p:pic>
      <p:pic>
        <p:nvPicPr>
          <p:cNvPr id="5" name="image80.jpeg">
            <a:extLst>
              <a:ext uri="{FF2B5EF4-FFF2-40B4-BE49-F238E27FC236}">
                <a16:creationId xmlns:a16="http://schemas.microsoft.com/office/drawing/2014/main" id="{66DCE9D3-D885-DF17-13E3-28CEC4912D7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95944" y="1477949"/>
            <a:ext cx="5122190" cy="2391949"/>
          </a:xfrm>
          <a:prstGeom prst="rect">
            <a:avLst/>
          </a:prstGeom>
        </p:spPr>
      </p:pic>
      <p:pic>
        <p:nvPicPr>
          <p:cNvPr id="2" name="image98.jpeg">
            <a:extLst>
              <a:ext uri="{FF2B5EF4-FFF2-40B4-BE49-F238E27FC236}">
                <a16:creationId xmlns:a16="http://schemas.microsoft.com/office/drawing/2014/main" id="{FAA0BCA2-2F7D-BDFA-5E78-FB01FBED463E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3877" y="1422524"/>
            <a:ext cx="5954625" cy="2443588"/>
          </a:xfrm>
          <a:prstGeom prst="rect">
            <a:avLst/>
          </a:prstGeom>
        </p:spPr>
      </p:pic>
      <p:pic>
        <p:nvPicPr>
          <p:cNvPr id="7" name="image82.jpeg">
            <a:extLst>
              <a:ext uri="{FF2B5EF4-FFF2-40B4-BE49-F238E27FC236}">
                <a16:creationId xmlns:a16="http://schemas.microsoft.com/office/drawing/2014/main" id="{A31563C2-7126-475E-7B42-7B6B3F2D325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23645" y="3855095"/>
            <a:ext cx="1656080" cy="2981325"/>
          </a:xfrm>
          <a:prstGeom prst="rect">
            <a:avLst/>
          </a:prstGeom>
        </p:spPr>
      </p:pic>
      <p:pic>
        <p:nvPicPr>
          <p:cNvPr id="9" name="image87.jpeg">
            <a:extLst>
              <a:ext uri="{FF2B5EF4-FFF2-40B4-BE49-F238E27FC236}">
                <a16:creationId xmlns:a16="http://schemas.microsoft.com/office/drawing/2014/main" id="{FCCA9483-D67C-8233-9EDA-FAE650BCBEC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5702" y="3861435"/>
            <a:ext cx="1733550" cy="2996565"/>
          </a:xfrm>
          <a:prstGeom prst="rect">
            <a:avLst/>
          </a:prstGeom>
        </p:spPr>
      </p:pic>
      <p:pic>
        <p:nvPicPr>
          <p:cNvPr id="10" name="image99.jpeg">
            <a:extLst>
              <a:ext uri="{FF2B5EF4-FFF2-40B4-BE49-F238E27FC236}">
                <a16:creationId xmlns:a16="http://schemas.microsoft.com/office/drawing/2014/main" id="{AF258760-5358-E6A1-56D4-8390BAAFFD5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99831" y="4191124"/>
            <a:ext cx="3986031" cy="2294464"/>
          </a:xfrm>
          <a:prstGeom prst="rect">
            <a:avLst/>
          </a:prstGeom>
        </p:spPr>
      </p:pic>
      <p:pic>
        <p:nvPicPr>
          <p:cNvPr id="14" name="image107.jpeg">
            <a:extLst>
              <a:ext uri="{FF2B5EF4-FFF2-40B4-BE49-F238E27FC236}">
                <a16:creationId xmlns:a16="http://schemas.microsoft.com/office/drawing/2014/main" id="{EFA28D48-0FA3-C7C5-D42E-4A75D545D896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205969" y="4208804"/>
            <a:ext cx="3986031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4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1733" y="1992070"/>
            <a:ext cx="10874028" cy="49525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lvl="2" indent="-457200"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Vizualiai 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techninė</a:t>
            </a:r>
            <a:r>
              <a:rPr lang="lt-LT" sz="2000" cap="all" spc="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būklė patenkinama. Krantinės konstrukcija gelžbetoninė, vietomis yra pažeista, suskilusi,</a:t>
            </a:r>
            <a:r>
              <a:rPr lang="lt-LT" sz="2000" cap="all" spc="-28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matosi atvira armatūra.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 Reikalinga ekspertizė ir techninės dokumentacijos atnaujinimas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prieinamumas užtikrintas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Krantinės nepritaikytos 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švartavimui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200 m ledo įlankos krantinės išnuomota UAB „narų servisas“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Rekonstrukcijos metu, Krantinėse , išskyrus ledo įlanką, būtina užtikrinti žmonių saugumą, pritaikyti laivų trumpalaikiam švartavimui,  žmonių išlaipinimui/įlaipinimui. Ledo įlankoje tikslinga svarstyti esamo detaliojo plano įgyvendinimą – mažųjų  laivų/jachtų uosto kūrimą</a:t>
            </a: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7147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						(smiltynė)</a:t>
            </a:r>
            <a:endParaRPr lang="en-US" sz="2000" cap="all" dirty="0">
              <a:solidFill>
                <a:srgbClr val="FF0000"/>
              </a:solidFill>
            </a:endParaRPr>
          </a:p>
          <a:p>
            <a:endParaRPr lang="en-US" sz="2000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94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6761" y="5481270"/>
            <a:ext cx="11368222" cy="126188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Batimetrinių</a:t>
            </a: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matavimų Danės upėje ir prie Smiltynės krantinių atlikimas 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lt-L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Personalo, paskirto krantinių priežiūrai ir aptarnavimui atranka ir įdarbinimas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lt-L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Atskirų Danės upės krantinių paruošimas nuomai ir nuoma</a:t>
            </a:r>
          </a:p>
          <a:p>
            <a:pPr lvl="2">
              <a:lnSpc>
                <a:spcPts val="2000"/>
              </a:lnSpc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Krantines ardančios augalijos pašalinimas 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lt-L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Krantinių numeracijos schemos sudarymas ir numeracijos atlikimas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lt-L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Vandens kelio ženklinimo schemos atnaujinimas ir naujų ženklų pastatymas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lt-L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Krantinių techninės dokumentacijos (pasų) analizė ir atnaujinimas</a:t>
            </a:r>
          </a:p>
          <a:p>
            <a:pPr marL="1371600" lvl="2" indent="-457200">
              <a:lnSpc>
                <a:spcPts val="2000"/>
              </a:lnSpc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lt-L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71600" lvl="2" indent="-457200"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Krantinių infrastruktūros vystymosi analizė bei veiksmų plano sukūrimas </a:t>
            </a:r>
          </a:p>
          <a:p>
            <a:pPr marL="1371600" lvl="2" indent="-457200"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4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7147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artimiausi planai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						</a:t>
            </a:r>
            <a:endParaRPr lang="en-US" sz="2000" cap="all" dirty="0">
              <a:solidFill>
                <a:srgbClr val="FF0000"/>
              </a:solidFill>
            </a:endParaRPr>
          </a:p>
          <a:p>
            <a:endParaRPr lang="en-US" sz="2000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009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5764" y="2659262"/>
            <a:ext cx="8001000" cy="1189266"/>
          </a:xfrm>
        </p:spPr>
        <p:txBody>
          <a:bodyPr>
            <a:noAutofit/>
          </a:bodyPr>
          <a:lstStyle/>
          <a:p>
            <a:pPr algn="ctr"/>
            <a:r>
              <a:rPr lang="lt-LT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KLAUSIMAI ???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2113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989" y="3673682"/>
            <a:ext cx="10789920" cy="2392877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- 2002 metų rugpjūčio 4 </a:t>
            </a:r>
            <a:r>
              <a:rPr lang="lt-LT" sz="3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dienĄ</a:t>
            </a: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BĮ „Klaipėdos</a:t>
            </a:r>
            <a:b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paplūdimiai“ patikėjimo teise buvo perduota</a:t>
            </a:r>
            <a:b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15 krantinių (</a:t>
            </a:r>
            <a:r>
              <a:rPr lang="lt-LT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Smiltynėje ir </a:t>
            </a:r>
            <a:r>
              <a:rPr lang="lt-LT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danės upėje)</a:t>
            </a:r>
            <a:b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bendras krantinių ilgis – </a:t>
            </a:r>
            <a:r>
              <a:rPr lang="lt-LT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5755 m</a:t>
            </a: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iš jų </a:t>
            </a:r>
            <a:r>
              <a:rPr lang="lt-LT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3563 m</a:t>
            </a:r>
            <a:b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smiltynėje  ir </a:t>
            </a:r>
            <a:r>
              <a:rPr lang="lt-LT" sz="3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2192 m </a:t>
            </a:r>
            <a: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danės upėje </a:t>
            </a:r>
            <a:br>
              <a:rPr lang="lt-LT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lt-LT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98657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3298" y="1308755"/>
            <a:ext cx="10874028" cy="49525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3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techninę</a:t>
            </a:r>
            <a:r>
              <a:rPr lang="lt-LT" sz="3000" cap="all" spc="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būseną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3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3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prieinamumą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3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3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pritaikymą</a:t>
            </a:r>
            <a:r>
              <a:rPr lang="lt-LT" sz="3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švartavimui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3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Sutarčių</a:t>
            </a:r>
            <a:r>
              <a:rPr lang="lt-LT" sz="3000" cap="all" spc="-1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sudarymą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3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Krantinės</a:t>
            </a:r>
            <a:r>
              <a:rPr lang="lt-LT" sz="3000" cap="all" spc="-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galimas</a:t>
            </a:r>
            <a:r>
              <a:rPr lang="lt-LT" sz="3000" cap="all" spc="-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3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perspektyvas</a:t>
            </a:r>
            <a:endParaRPr lang="en-US" sz="3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3042834" y="351850"/>
            <a:ext cx="61063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Buvo atsižvelgta į:</a:t>
            </a:r>
            <a:endParaRPr lang="en-US" sz="3600" cap="all" dirty="0"/>
          </a:p>
        </p:txBody>
      </p:sp>
    </p:spTree>
    <p:extLst>
      <p:ext uri="{BB962C8B-B14F-4D97-AF65-F5344CB8AC3E}">
        <p14:creationId xmlns:p14="http://schemas.microsoft.com/office/powerpoint/2010/main" val="172857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(nuo pasukamojo tiltelio į pilies uostą iki biržos tilto)</a:t>
            </a:r>
            <a:endParaRPr lang="en-US" sz="2000" cap="all" dirty="0">
              <a:solidFill>
                <a:srgbClr val="FF0000"/>
              </a:solidFill>
            </a:endParaRPr>
          </a:p>
        </p:txBody>
      </p:sp>
      <p:pic>
        <p:nvPicPr>
          <p:cNvPr id="5" name="image79.jpeg">
            <a:extLst>
              <a:ext uri="{FF2B5EF4-FFF2-40B4-BE49-F238E27FC236}">
                <a16:creationId xmlns:a16="http://schemas.microsoft.com/office/drawing/2014/main" id="{33384819-2494-33A0-71D1-898C00B8E48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239" y="1638189"/>
            <a:ext cx="4984660" cy="2327659"/>
          </a:xfrm>
          <a:prstGeom prst="rect">
            <a:avLst/>
          </a:prstGeom>
        </p:spPr>
      </p:pic>
      <p:pic>
        <p:nvPicPr>
          <p:cNvPr id="6" name="Paveikslėlis 5">
            <a:extLst>
              <a:ext uri="{FF2B5EF4-FFF2-40B4-BE49-F238E27FC236}">
                <a16:creationId xmlns:a16="http://schemas.microsoft.com/office/drawing/2014/main" id="{42A7857C-CAC4-8E86-9839-3DEBACA57713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9627" y="4499529"/>
            <a:ext cx="4493136" cy="20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76.jpeg">
            <a:extLst>
              <a:ext uri="{FF2B5EF4-FFF2-40B4-BE49-F238E27FC236}">
                <a16:creationId xmlns:a16="http://schemas.microsoft.com/office/drawing/2014/main" id="{A0A6000A-F64A-44D9-3EE4-1372BB8E7A2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2569" y="1638189"/>
            <a:ext cx="5120588" cy="23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4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6761" y="1239014"/>
            <a:ext cx="10874028" cy="49525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Vizualiai 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techninė</a:t>
            </a:r>
            <a:r>
              <a:rPr lang="lt-LT" sz="2000" cap="all" spc="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būklė patenkinama. Reikalinga ekspertizė ir techninės dokumentacijos atnaujinimas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prieinamumas užtikrintas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Krantinės pritaikytos 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švartavimui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14 m krantinės, šalia pilies tilto, paskirta žuvų iškrovimo vietai įrengti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 ir toliau gali būti naudojama laivų nuolatiniam švartavimui. Vykdant krantinių rekonstrukciją būtina tobulinti laivų švartavimo infrastruktūrą (</a:t>
            </a:r>
            <a:r>
              <a:rPr lang="lt-LT" sz="2000" cap="all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atmušos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, fenderiai, knechtai, švartavimo žiedai)</a:t>
            </a: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(nuo pasukamojo tiltelio į pilies uostą iki biržos tilto )</a:t>
            </a:r>
            <a:endParaRPr lang="en-US" sz="2000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178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(nuo biržos tilto iki įplaukos į Jono kalnelio akvatoriją)</a:t>
            </a:r>
            <a:endParaRPr lang="en-US" sz="2000" cap="all" dirty="0">
              <a:solidFill>
                <a:srgbClr val="FF0000"/>
              </a:solidFill>
            </a:endParaRPr>
          </a:p>
        </p:txBody>
      </p:sp>
      <p:pic>
        <p:nvPicPr>
          <p:cNvPr id="2" name="Paveikslėlis 1">
            <a:extLst>
              <a:ext uri="{FF2B5EF4-FFF2-40B4-BE49-F238E27FC236}">
                <a16:creationId xmlns:a16="http://schemas.microsoft.com/office/drawing/2014/main" id="{00FE2794-DD50-98B3-037F-EEB1D038D8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73" y="4477327"/>
            <a:ext cx="4027827" cy="2265828"/>
          </a:xfrm>
          <a:prstGeom prst="rect">
            <a:avLst/>
          </a:prstGeom>
        </p:spPr>
      </p:pic>
      <p:pic>
        <p:nvPicPr>
          <p:cNvPr id="3" name="image75.jpeg">
            <a:extLst>
              <a:ext uri="{FF2B5EF4-FFF2-40B4-BE49-F238E27FC236}">
                <a16:creationId xmlns:a16="http://schemas.microsoft.com/office/drawing/2014/main" id="{1D1B72E2-3491-AB33-8872-228F6069284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46376" y="4500947"/>
            <a:ext cx="4233055" cy="2291494"/>
          </a:xfrm>
          <a:prstGeom prst="rect">
            <a:avLst/>
          </a:prstGeom>
        </p:spPr>
      </p:pic>
      <p:pic>
        <p:nvPicPr>
          <p:cNvPr id="7" name="image74.jpeg">
            <a:extLst>
              <a:ext uri="{FF2B5EF4-FFF2-40B4-BE49-F238E27FC236}">
                <a16:creationId xmlns:a16="http://schemas.microsoft.com/office/drawing/2014/main" id="{203BFB31-FB3A-F2B6-41B3-E9D5908B425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13808" y="1414825"/>
            <a:ext cx="5029410" cy="28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84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6761" y="898051"/>
            <a:ext cx="10874028" cy="49525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Vizualiai 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techninė</a:t>
            </a:r>
            <a:r>
              <a:rPr lang="lt-LT" sz="2000" cap="all" spc="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būklė patenkinama. Reikalinga ekspertizė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prieinamumas užtikrintas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Krantinės nepritaikytos 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švartavimui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111 m pietinės krantinės nuo biržos tilto išnuomota </a:t>
            </a:r>
            <a:r>
              <a:rPr lang="lt-LT" sz="2000" cap="all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Všį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„Klaipėdos miesto simbolis meridianas“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Vykdant krantinių rekonstrukciją, būtinas jų pritaikymas laivų trumpalaikiam švartavimui bei žmonių įlaipinimui/išlaipinimui</a:t>
            </a: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(nuo biržos tilto iki įplaukos į Jono kalnelio akvatoriją)</a:t>
            </a:r>
            <a:endParaRPr lang="en-US" sz="2000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95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5310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(nuo įplaukos į Jono kalnelio akvatoriją iki mokyklos gatvės tilto)</a:t>
            </a:r>
            <a:endParaRPr lang="en-US" sz="2000" cap="all" dirty="0">
              <a:solidFill>
                <a:srgbClr val="FF0000"/>
              </a:solidFill>
            </a:endParaRPr>
          </a:p>
        </p:txBody>
      </p:sp>
      <p:pic>
        <p:nvPicPr>
          <p:cNvPr id="2" name="image44.jpeg">
            <a:extLst>
              <a:ext uri="{FF2B5EF4-FFF2-40B4-BE49-F238E27FC236}">
                <a16:creationId xmlns:a16="http://schemas.microsoft.com/office/drawing/2014/main" id="{21A57EB2-D2ED-B72F-3634-6389374ADE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05" y="1618055"/>
            <a:ext cx="4281014" cy="1999138"/>
          </a:xfrm>
          <a:prstGeom prst="rect">
            <a:avLst/>
          </a:prstGeom>
        </p:spPr>
      </p:pic>
      <p:pic>
        <p:nvPicPr>
          <p:cNvPr id="7" name="image41.jpeg">
            <a:extLst>
              <a:ext uri="{FF2B5EF4-FFF2-40B4-BE49-F238E27FC236}">
                <a16:creationId xmlns:a16="http://schemas.microsoft.com/office/drawing/2014/main" id="{02B7F74C-850D-9F46-A700-079FAF57E82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88018" y="1614891"/>
            <a:ext cx="4281015" cy="2002302"/>
          </a:xfrm>
          <a:prstGeom prst="rect">
            <a:avLst/>
          </a:prstGeom>
        </p:spPr>
      </p:pic>
      <p:pic>
        <p:nvPicPr>
          <p:cNvPr id="9" name="image35.jpeg">
            <a:extLst>
              <a:ext uri="{FF2B5EF4-FFF2-40B4-BE49-F238E27FC236}">
                <a16:creationId xmlns:a16="http://schemas.microsoft.com/office/drawing/2014/main" id="{35FA0E1C-D360-C728-8343-608764C7203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69462" y="1614892"/>
            <a:ext cx="4283788" cy="2002302"/>
          </a:xfrm>
          <a:prstGeom prst="rect">
            <a:avLst/>
          </a:prstGeom>
        </p:spPr>
      </p:pic>
      <p:grpSp>
        <p:nvGrpSpPr>
          <p:cNvPr id="10" name="Group 8">
            <a:extLst>
              <a:ext uri="{FF2B5EF4-FFF2-40B4-BE49-F238E27FC236}">
                <a16:creationId xmlns:a16="http://schemas.microsoft.com/office/drawing/2014/main" id="{1EBF57FE-9B09-694E-BCC0-4D40BA006F33}"/>
              </a:ext>
            </a:extLst>
          </p:cNvPr>
          <p:cNvGrpSpPr>
            <a:grpSpLocks/>
          </p:cNvGrpSpPr>
          <p:nvPr/>
        </p:nvGrpSpPr>
        <p:grpSpPr bwMode="auto">
          <a:xfrm>
            <a:off x="27205" y="4027386"/>
            <a:ext cx="3506365" cy="2181468"/>
            <a:chOff x="3326" y="282"/>
            <a:chExt cx="7892" cy="7098"/>
          </a:xfrm>
        </p:grpSpPr>
        <p:pic>
          <p:nvPicPr>
            <p:cNvPr id="12" name="Picture 10">
              <a:extLst>
                <a:ext uri="{FF2B5EF4-FFF2-40B4-BE49-F238E27FC236}">
                  <a16:creationId xmlns:a16="http://schemas.microsoft.com/office/drawing/2014/main" id="{D1538FF3-5139-859F-424F-C0A4801A48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6" y="283"/>
              <a:ext cx="3946" cy="7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E1CEA11E-177C-85E5-8D57-A1C5020AA6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2" y="282"/>
              <a:ext cx="3946" cy="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image42.jpeg">
            <a:extLst>
              <a:ext uri="{FF2B5EF4-FFF2-40B4-BE49-F238E27FC236}">
                <a16:creationId xmlns:a16="http://schemas.microsoft.com/office/drawing/2014/main" id="{5280CC18-19E9-7653-675C-F3B8863619D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23670" y="4179585"/>
            <a:ext cx="4128516" cy="1877070"/>
          </a:xfrm>
          <a:prstGeom prst="rect">
            <a:avLst/>
          </a:prstGeom>
        </p:spPr>
      </p:pic>
      <p:pic>
        <p:nvPicPr>
          <p:cNvPr id="15" name="image36.jpeg">
            <a:extLst>
              <a:ext uri="{FF2B5EF4-FFF2-40B4-BE49-F238E27FC236}">
                <a16:creationId xmlns:a16="http://schemas.microsoft.com/office/drawing/2014/main" id="{5C074818-AEEB-5E81-5153-619CF63E59AF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869462" y="4135500"/>
            <a:ext cx="4128516" cy="19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47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61" y="114845"/>
            <a:ext cx="1343025" cy="1333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80222" y="1674355"/>
            <a:ext cx="10874028" cy="4952563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371600" lvl="2" indent="-457200"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Vizualiai 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techninė</a:t>
            </a:r>
            <a:r>
              <a:rPr lang="lt-LT" sz="2000" cap="all" spc="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būklė patenkinama. Krantinės konstrukcija gelžbetoninė, vietomis yra pažeista, suskilusi,</a:t>
            </a:r>
            <a:r>
              <a:rPr lang="lt-LT" sz="2000" cap="all" spc="-28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medinės</a:t>
            </a:r>
            <a:r>
              <a:rPr lang="lt-LT" sz="2000" cap="all" spc="-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konstrukcijos</a:t>
            </a:r>
            <a:r>
              <a:rPr lang="lt-LT" sz="2000" cap="all" spc="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yra</a:t>
            </a:r>
            <a:r>
              <a:rPr lang="lt-LT" sz="2000" cap="all" spc="1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sudūlėjusios.  Reikalinga ekspertizė ir techninės dokumentacijos atnaujinimas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Krantinių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prieinamumas užtikrintas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Krantinės nepritaikytos </a:t>
            </a:r>
            <a:r>
              <a:rPr lang="lt-LT" sz="2000" cap="all" spc="-2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 </a:t>
            </a: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švartavimui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Dalį  krantinės šalia irklavimo centro naudoja VŠĮ „Irklavimo centras“ savo reikmėms</a:t>
            </a: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1371600" marR="0" lvl="2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630555" algn="l"/>
                <a:tab pos="1152525" algn="l"/>
              </a:tabLst>
            </a:pPr>
            <a:r>
              <a:rPr lang="lt-LT" sz="2000" cap="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alatino Linotype" panose="02040502050505030304" pitchFamily="18" charset="0"/>
                <a:cs typeface="Palatino Linotype" panose="02040502050505030304" pitchFamily="18" charset="0"/>
              </a:rPr>
              <a:t>Dalis Krantinės ir toliau gali būti naudojama VŠĮ „irklavimo centro“ reikmėms. Dėl kitų krantinių panaudojimo perspektyvos turi būti atlikta analizė</a:t>
            </a:r>
            <a:endParaRPr lang="en-US" sz="2000" cap="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Palatino Linotype" panose="02040502050505030304" pitchFamily="18" charset="0"/>
              <a:cs typeface="Palatino Linotype" panose="02040502050505030304" pitchFamily="18" charset="0"/>
            </a:endParaRPr>
          </a:p>
          <a:p>
            <a:pPr marL="457200" indent="-457200">
              <a:buFontTx/>
              <a:buChar char="-"/>
            </a:pPr>
            <a:endParaRPr lang="lt-LT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8CF0EF-E00C-E249-5C29-61A5CB08E3F5}"/>
              </a:ext>
            </a:extLst>
          </p:cNvPr>
          <p:cNvSpPr txBox="1"/>
          <p:nvPr/>
        </p:nvSpPr>
        <p:spPr>
          <a:xfrm>
            <a:off x="1653299" y="351850"/>
            <a:ext cx="97147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Apžvalgos rezultatai</a:t>
            </a:r>
          </a:p>
          <a:p>
            <a:r>
              <a:rPr lang="lt-LT" sz="2000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(nuo įplaukos į Jono kalnelio akvatoriją iki mokyklos gatvės tilto)</a:t>
            </a:r>
            <a:endParaRPr lang="en-US" sz="2000" cap="all" dirty="0">
              <a:solidFill>
                <a:srgbClr val="FF0000"/>
              </a:solidFill>
            </a:endParaRPr>
          </a:p>
          <a:p>
            <a:endParaRPr lang="en-US" sz="2000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82435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1608</TotalTime>
  <Words>643</Words>
  <Application>Microsoft Office PowerPoint</Application>
  <PresentationFormat>Plačiaekranė</PresentationFormat>
  <Paragraphs>97</Paragraphs>
  <Slides>15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15</vt:i4>
      </vt:variant>
    </vt:vector>
  </HeadingPairs>
  <TitlesOfParts>
    <vt:vector size="19" baseType="lpstr">
      <vt:lpstr>Century Gothic</vt:lpstr>
      <vt:lpstr>Wingdings</vt:lpstr>
      <vt:lpstr>Wingdings 3</vt:lpstr>
      <vt:lpstr>Сектор</vt:lpstr>
      <vt:lpstr>BĮ „KLAIPĖDOS PAPLŪDIMIAI“  PERDUOTŲ  KRANTINIŲ APŽVALGOS   ATASKAITA</vt:lpstr>
      <vt:lpstr>                                                               - 2002 metų rugpjūčio 4 dienĄ BĮ „Klaipėdos   paplūdimiai“ patikėjimo teise buvo perduota   15 krantinių (3 – Smiltynėje ir 12 – danės upėje)  - bendras krantinių ilgis – 5755 m, iš jų 3563 m   smiltynėje  ir 2192 m – danės upėje  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KLAUSIMAI ???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Danės upės ir krantinių valdymo modelio parinkimo galimybių studijos</dc:title>
  <dc:creator>Домашний Компьютер</dc:creator>
  <cp:lastModifiedBy>Oleg Marinic</cp:lastModifiedBy>
  <cp:revision>77</cp:revision>
  <dcterms:created xsi:type="dcterms:W3CDTF">2021-03-02T15:39:29Z</dcterms:created>
  <dcterms:modified xsi:type="dcterms:W3CDTF">2022-11-16T12:30:36Z</dcterms:modified>
</cp:coreProperties>
</file>